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8" r:id="rId2"/>
    <p:sldId id="259" r:id="rId3"/>
    <p:sldId id="27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86" r:id="rId13"/>
    <p:sldId id="268" r:id="rId14"/>
    <p:sldId id="269" r:id="rId15"/>
    <p:sldId id="270" r:id="rId16"/>
    <p:sldId id="271" r:id="rId17"/>
    <p:sldId id="278" r:id="rId18"/>
    <p:sldId id="272" r:id="rId19"/>
    <p:sldId id="279" r:id="rId20"/>
    <p:sldId id="280" r:id="rId21"/>
    <p:sldId id="277" r:id="rId22"/>
    <p:sldId id="273" r:id="rId23"/>
    <p:sldId id="281" r:id="rId24"/>
    <p:sldId id="282" r:id="rId25"/>
    <p:sldId id="274" r:id="rId26"/>
    <p:sldId id="283" r:id="rId27"/>
    <p:sldId id="284" r:id="rId28"/>
    <p:sldId id="285" r:id="rId29"/>
    <p:sldId id="27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9" d="100"/>
          <a:sy n="79" d="100"/>
        </p:scale>
        <p:origin x="475" y="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9966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4437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  <p:sldLayoutId id="2147483737" r:id="rId6"/>
    <p:sldLayoutId id="2147483738" r:id="rId7"/>
    <p:sldLayoutId id="2147483739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</a:t>
            </a:r>
            <a:r>
              <a:rPr lang="th-TH" sz="3000" b="1" dirty="0" smtClean="0">
                <a:solidFill>
                  <a:schemeClr val="bg1"/>
                </a:solidFill>
              </a:rPr>
              <a:t>15 </a:t>
            </a:r>
            <a:r>
              <a:rPr lang="th-TH" sz="3000" b="1" dirty="0" smtClean="0">
                <a:solidFill>
                  <a:schemeClr val="bg1"/>
                </a:solidFill>
              </a:rPr>
              <a:t>การจัดทำรายงานและการนำผลการวิจัยไป</a:t>
            </a:r>
            <a:r>
              <a:rPr lang="th-TH" sz="3000" b="1" dirty="0" smtClean="0">
                <a:solidFill>
                  <a:schemeClr val="bg1"/>
                </a:solidFill>
              </a:rPr>
              <a:t>ประยุกต์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658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5167" y="600055"/>
            <a:ext cx="5152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</a:rPr>
              <a:t>15.1.4 </a:t>
            </a:r>
            <a:r>
              <a:rPr lang="th-TH" sz="2800" b="1" dirty="0" smtClean="0">
                <a:solidFill>
                  <a:schemeClr val="bg1"/>
                </a:solidFill>
              </a:rPr>
              <a:t>ปัญหาในการจัดทำรายงานการวิจัยการตลาด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5307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ปัญหาที่พบบ่อยในการจัดทำรายงานการวิจัยการตลาด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1928802"/>
            <a:ext cx="29950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เน้นรูปแบบมากกว่าเนื้อหา</a:t>
            </a:r>
            <a:r>
              <a:rPr lang="th-TH" sz="2400" dirty="0" smtClean="0"/>
              <a:t>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ขาดการแปลผลข้อมูล</a:t>
            </a:r>
            <a:r>
              <a:rPr lang="th-TH" sz="2400" dirty="0" smtClean="0"/>
              <a:t>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แสดงค่าสถิติที่ซับซ้อน</a:t>
            </a:r>
            <a:r>
              <a:rPr lang="th-TH" sz="2400" dirty="0" smtClean="0"/>
              <a:t>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มุ่งเน้นปริมาณมากกว่าคุณภาพ</a:t>
            </a:r>
            <a:r>
              <a:rPr lang="th-TH" sz="2400" dirty="0" smtClean="0"/>
              <a:t>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มีความลำเอียงในการนำเสนอ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658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30651" y="600055"/>
            <a:ext cx="4668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>
                <a:solidFill>
                  <a:schemeClr val="bg1"/>
                </a:solidFill>
              </a:rPr>
              <a:t>15.1.5 แนวทางการเขียนผลการวิจัยเชิงคุณภาพ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4578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ประเด็นสำคัญของรายงานการวิจัยเชิงคุณภาพ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1928802"/>
            <a:ext cx="529055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การอธิบายข้อจำกัดของการวิจัยเชิงคุณภาพ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 การอธิบายวิธีการเก็บรวบรวมข้อมูลและการวิเคราะห์ข้อมูล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 แสดงความโปร่งใสในการนำเสนอ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 การนำเสนอแบบมีความเชื่อมโยง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 การนำเสนอรายละเอียดปลีกย่อย </a:t>
            </a:r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 การตัดสินใจการนำเสนอแบบคำต่อคำ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658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30651" y="600055"/>
            <a:ext cx="4628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>
                <a:solidFill>
                  <a:schemeClr val="bg1"/>
                </a:solidFill>
              </a:rPr>
              <a:t>15.1.6 แนวทางการเขียนผลการวิจัยเชิงปริมาณ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4578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ประเด็นสำคัญของรายงานการวิจัยเชิงคุณภาพ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1928802"/>
            <a:ext cx="442781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การลำดับหัวข้อการเขียนผลการวิจัยเชิงปริมาณ</a:t>
            </a:r>
          </a:p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th-TH" sz="2400" b="1" dirty="0"/>
              <a:t> </a:t>
            </a:r>
            <a:r>
              <a:rPr lang="th-TH" sz="2400" b="1" dirty="0" smtClean="0"/>
              <a:t>การเขียนลักษณะของกลุ่มตัวอย่าง</a:t>
            </a:r>
            <a:endParaRPr lang="th-TH" sz="2400" b="1" dirty="0"/>
          </a:p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th-TH" sz="2400" b="1" dirty="0"/>
              <a:t>การเขียนลักษณะทั่วไปของข้อมูล </a:t>
            </a:r>
            <a:endParaRPr lang="th-TH" sz="2400" b="1" dirty="0" smtClean="0"/>
          </a:p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th-TH" sz="2400" b="1" dirty="0"/>
              <a:t>การเขียนผลการวิเคราะห์</a:t>
            </a:r>
            <a:r>
              <a:rPr lang="th-TH" sz="2400" b="1" dirty="0" smtClean="0"/>
              <a:t>ข้อมูล</a:t>
            </a:r>
          </a:p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th-TH" sz="2400" b="1" dirty="0"/>
              <a:t>การเขียนสรุปผลการวิจัย </a:t>
            </a:r>
            <a:endParaRPr lang="th-TH" sz="2400" b="1" dirty="0" smtClean="0"/>
          </a:p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th-TH" sz="2400" b="1" dirty="0" smtClean="0"/>
              <a:t> </a:t>
            </a:r>
            <a:r>
              <a:rPr lang="th-TH" sz="2400" b="1" dirty="0"/>
              <a:t>การเขียนการอภิปรายผลการวิจัย</a:t>
            </a:r>
            <a:r>
              <a:rPr lang="th-TH" sz="2400" dirty="0"/>
              <a:t> </a:t>
            </a:r>
            <a:endParaRPr lang="th-TH" sz="2400" dirty="0" smtClean="0"/>
          </a:p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th-TH" sz="2400" b="1" dirty="0"/>
              <a:t>การเขียนข้อเสนอแนะจากการวิจัยในครั้งนี้</a:t>
            </a:r>
            <a:r>
              <a:rPr lang="th-TH" sz="2400" dirty="0"/>
              <a:t> </a:t>
            </a:r>
            <a:endParaRPr lang="th-TH" sz="2400" dirty="0" smtClean="0"/>
          </a:p>
          <a:p>
            <a:pPr marL="162900" lvl="0" indent="-342900">
              <a:buFont typeface="Courier New" panose="02070309020205020404" pitchFamily="49" charset="0"/>
              <a:buChar char="o"/>
            </a:pPr>
            <a:r>
              <a:rPr lang="th-TH" sz="2400" b="1" dirty="0"/>
              <a:t>การเขียนข้อเสนอแนะในการวิจัยครั้งต่อไป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7797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08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</a:t>
            </a:r>
            <a:r>
              <a:rPr lang="th-TH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dirty="0" smtClean="0">
                <a:solidFill>
                  <a:schemeClr val="bg1"/>
                </a:solidFill>
              </a:rPr>
              <a:t>.</a:t>
            </a:r>
            <a:r>
              <a:rPr lang="th-TH" sz="3200" b="1" dirty="0" smtClean="0">
                <a:solidFill>
                  <a:schemeClr val="bg1"/>
                </a:solidFill>
              </a:rPr>
              <a:t>2 การนำเสนอผลการวิจัยการตลาด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30889" y="600055"/>
            <a:ext cx="4968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15.2.1 </a:t>
            </a:r>
            <a:r>
              <a:rPr lang="th-TH" sz="2800" b="1" dirty="0" smtClean="0">
                <a:solidFill>
                  <a:schemeClr val="bg1"/>
                </a:solidFill>
              </a:rPr>
              <a:t>การเตรียมตัวนำเสนอผลการวิจัยการตลาด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41969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การเตรียมตัวนำเสนอผลการวิจัยการตลาด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214414" y="1928802"/>
            <a:ext cx="667073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ศึกษาผู้ฟัง ได้แก่ ใครคือผู้ฟัง ผู้ฟังมีความรู้ด้านการวิจัยการตลาดมากเพียงไร 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ระบุความคาดหวังของผู้ฟัง ผู้ฟังต้องการอะไรจากการนำเสนอ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ระบุประเด็นสำคัญที่ผู้ฟังต้องการรับฟัง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นำเสนอประเด็นหลักอย่างกระชับ ชัดเจน และเข้าใจง่าย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ฝึกซ้อมการนำเสนอ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 ตรวจสอบห้องสำหรับนำเสนอ และอุปกรณ์ที่จำเป็นสำหรับการนำเสนอ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ไปถึงก่อนเวลา</a:t>
            </a:r>
            <a:endParaRPr lang="en-US" sz="2400" b="1" dirty="0" smtClean="0"/>
          </a:p>
          <a:p>
            <a:pPr indent="-180000">
              <a:buFont typeface="+mj-lt"/>
              <a:buAutoNum type="arabicPeriod"/>
            </a:pPr>
            <a:r>
              <a:rPr lang="th-TH" sz="2400" b="1" dirty="0" smtClean="0"/>
              <a:t>นำเสนออย่างมั่นใจ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08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</a:t>
            </a:r>
            <a:r>
              <a:rPr lang="th-TH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dirty="0" smtClean="0">
                <a:solidFill>
                  <a:schemeClr val="bg1"/>
                </a:solidFill>
              </a:rPr>
              <a:t>.</a:t>
            </a:r>
            <a:r>
              <a:rPr lang="th-TH" sz="3200" b="1" dirty="0" smtClean="0">
                <a:solidFill>
                  <a:schemeClr val="bg1"/>
                </a:solidFill>
              </a:rPr>
              <a:t>2 การนำเสนอผลการวิจัยการตลาด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70351" y="600055"/>
            <a:ext cx="4828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15.2.2 </a:t>
            </a:r>
            <a:r>
              <a:rPr lang="th-TH" sz="2800" b="1" dirty="0" smtClean="0">
                <a:solidFill>
                  <a:schemeClr val="bg1"/>
                </a:solidFill>
              </a:rPr>
              <a:t>ขั้นตอนการนำเสนอผลการวิจัยการตลาด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6506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การนำเสนอผลการวิจัยการตลาดมีขั้นตอนสำคัญดัง 3 ขั้นตอนดังนี้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287681" y="1928802"/>
            <a:ext cx="42130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-216000">
              <a:buAutoNum type="arabicPeriod"/>
            </a:pPr>
            <a:r>
              <a:rPr lang="th-TH" sz="2400" b="1" dirty="0" smtClean="0"/>
              <a:t>ขั้นตอนการเปิดการนำเสนอ</a:t>
            </a:r>
            <a:r>
              <a:rPr lang="th-TH" sz="2400" dirty="0" smtClean="0"/>
              <a:t> </a:t>
            </a:r>
          </a:p>
          <a:p>
            <a:pPr lvl="0" indent="-216000">
              <a:buAutoNum type="arabicPeriod"/>
            </a:pPr>
            <a:r>
              <a:rPr lang="th-TH" sz="2400" b="1" dirty="0" smtClean="0"/>
              <a:t>ขั้นตอนการนำเสนอเนื้อหาและตอบข้อซักถาม</a:t>
            </a:r>
            <a:r>
              <a:rPr lang="th-TH" sz="2400" dirty="0" smtClean="0"/>
              <a:t> </a:t>
            </a:r>
          </a:p>
          <a:p>
            <a:pPr lvl="0" indent="-216000">
              <a:buAutoNum type="arabicPeriod"/>
            </a:pPr>
            <a:r>
              <a:rPr lang="th-TH" sz="2400" b="1" dirty="0" smtClean="0"/>
              <a:t>ขั้นตอนการปิดการนำเสนอ</a:t>
            </a:r>
            <a:r>
              <a:rPr lang="th-TH" sz="2400" dirty="0" smtClean="0"/>
              <a:t>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08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</a:t>
            </a:r>
            <a:r>
              <a:rPr lang="th-TH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dirty="0" smtClean="0">
                <a:solidFill>
                  <a:schemeClr val="bg1"/>
                </a:solidFill>
              </a:rPr>
              <a:t>.</a:t>
            </a:r>
            <a:r>
              <a:rPr lang="th-TH" sz="3200" b="1" dirty="0" smtClean="0">
                <a:solidFill>
                  <a:schemeClr val="bg1"/>
                </a:solidFill>
              </a:rPr>
              <a:t>2 การนำเสนอผลการวิจัยการตลาด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50603" y="600055"/>
            <a:ext cx="5548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15.2.3 </a:t>
            </a:r>
            <a:r>
              <a:rPr lang="th-TH" sz="2800" b="1" dirty="0" smtClean="0">
                <a:solidFill>
                  <a:schemeClr val="bg1"/>
                </a:solidFill>
              </a:rPr>
              <a:t>โครงสร้างเนื้อหาการนำเสนอผลการวิจัยการตลาด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3871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หัวข้อการนำเสนอผลการวิจัยการตลาด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157342" y="1857364"/>
            <a:ext cx="784381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หน้าปก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ความเป็นมาของการวิจัยการตลาด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วัตถุประสงค์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ขอบเขตการศึกษา </a:t>
            </a:r>
            <a:r>
              <a:rPr lang="th-TH" sz="2000" dirty="0" smtClean="0"/>
              <a:t>(ขอบเขตด้านเนื้อหา ขอบเขตด้านประชากร ขอบเขตด้านเวลา ขอบเขตสถานที่)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ระเบียบวิธีวิจัย </a:t>
            </a:r>
            <a:r>
              <a:rPr lang="th-TH" sz="2000" dirty="0" smtClean="0"/>
              <a:t>(วิธีดำเนินการวิจัย กลุ่มตัวอย่าง การเก็บรวบรวมข้อมูล และสถิติที่ใช้ในการวิเคราะห์ข้อมูล)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ผลการวิจัย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สรุปผลการวิจัย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ข้อเสนอแนะ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08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</a:t>
            </a:r>
            <a:r>
              <a:rPr lang="th-TH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dirty="0" smtClean="0">
                <a:solidFill>
                  <a:schemeClr val="bg1"/>
                </a:solidFill>
              </a:rPr>
              <a:t>.</a:t>
            </a:r>
            <a:r>
              <a:rPr lang="th-TH" sz="3200" b="1" dirty="0" smtClean="0">
                <a:solidFill>
                  <a:schemeClr val="bg1"/>
                </a:solidFill>
              </a:rPr>
              <a:t>2 การนำเสนอผลการวิจัยการตลาด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832" y="600055"/>
            <a:ext cx="5319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15.2.4 </a:t>
            </a:r>
            <a:r>
              <a:rPr lang="th-TH" sz="2800" b="1" dirty="0" smtClean="0">
                <a:solidFill>
                  <a:schemeClr val="bg1"/>
                </a:solidFill>
              </a:rPr>
              <a:t>เทคนิคการนำเสนอโดยโปรแกรม </a:t>
            </a:r>
            <a:r>
              <a:rPr lang="en-US" sz="2800" b="1" dirty="0" smtClean="0">
                <a:solidFill>
                  <a:schemeClr val="bg1"/>
                </a:solidFill>
              </a:rPr>
              <a:t>PowerPoint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6710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เทคนิคการนำเสนอผลการวิจัยการตลาดโดยใช้โปรแกรม </a:t>
            </a:r>
            <a:r>
              <a:rPr lang="en-US" sz="2800" b="1" dirty="0" err="1" smtClean="0"/>
              <a:t>Powerpoint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541023" y="2071678"/>
            <a:ext cx="510267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การออกแบบชุดภาพนิ่งต้นแบบ </a:t>
            </a:r>
            <a:r>
              <a:rPr lang="en-US" sz="2400" b="1" dirty="0" smtClean="0"/>
              <a:t>(Slide template)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ตัวอักษรที่ใช้ในภาพนิ่งต้องอ่านง่าย และมีขนาดเหมาะสม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ใช้เครื่องควบคุมการนำเสนอ 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เตรียมอุปกรณ์เชื่อมต่อ </a:t>
            </a:r>
            <a:r>
              <a:rPr lang="en-US" sz="2400" b="1" dirty="0" smtClean="0"/>
              <a:t>(VGA/HDMI)</a:t>
            </a:r>
            <a:endParaRPr lang="th-TH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ใช้มุมมองผู้นำเสนอ (</a:t>
            </a:r>
            <a:r>
              <a:rPr lang="en-US" sz="2400" b="1" dirty="0" smtClean="0"/>
              <a:t>Presenter View</a:t>
            </a:r>
            <a:r>
              <a:rPr lang="th-TH" sz="2400" b="1" dirty="0" smtClean="0"/>
              <a:t>) 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การใช้ภาพประกอบการแสดงข้อมูลและแผนภูมิ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/>
              <a:t>ตัวอย่างการออกแบบชุดภาพนิ่งสำหรับใช้นำเสนอผลการวิจัยการตลาด</a:t>
            </a:r>
            <a:endParaRPr lang="th-TH" sz="3200" b="1" dirty="0"/>
          </a:p>
        </p:txBody>
      </p:sp>
      <p:grpSp>
        <p:nvGrpSpPr>
          <p:cNvPr id="3" name="Group 8"/>
          <p:cNvGrpSpPr/>
          <p:nvPr/>
        </p:nvGrpSpPr>
        <p:grpSpPr>
          <a:xfrm>
            <a:off x="611560" y="764704"/>
            <a:ext cx="7680855" cy="5760640"/>
            <a:chOff x="539552" y="764704"/>
            <a:chExt cx="6840760" cy="5130569"/>
          </a:xfrm>
        </p:grpSpPr>
        <p:pic>
          <p:nvPicPr>
            <p:cNvPr id="5" name="Picture 4" descr="01-ปก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9552" y="764704"/>
              <a:ext cx="3312368" cy="2484276"/>
            </a:xfrm>
            <a:prstGeom prst="rect">
              <a:avLst/>
            </a:prstGeom>
          </p:spPr>
        </p:pic>
        <p:pic>
          <p:nvPicPr>
            <p:cNvPr id="6" name="Picture 5" descr="02-หัวข้อย่อย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67944" y="800708"/>
              <a:ext cx="3264363" cy="2448272"/>
            </a:xfrm>
            <a:prstGeom prst="rect">
              <a:avLst/>
            </a:prstGeom>
          </p:spPr>
        </p:pic>
        <p:pic>
          <p:nvPicPr>
            <p:cNvPr id="7" name="Picture 6" descr="04-เต็มหน้า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67944" y="3410997"/>
              <a:ext cx="3312368" cy="2484276"/>
            </a:xfrm>
            <a:prstGeom prst="rect">
              <a:avLst/>
            </a:prstGeom>
          </p:spPr>
        </p:pic>
        <p:pic>
          <p:nvPicPr>
            <p:cNvPr id="8" name="Picture 7" descr="03-เนื้อหา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9552" y="3356992"/>
              <a:ext cx="3384375" cy="253828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h-TH" sz="3200" b="1" dirty="0" smtClean="0"/>
              <a:t>การเข้าสู่มุมมองผู้นำเสนอ</a:t>
            </a:r>
            <a:endParaRPr lang="en-US" sz="3200" b="1" dirty="0"/>
          </a:p>
        </p:txBody>
      </p:sp>
      <p:pic>
        <p:nvPicPr>
          <p:cNvPr id="10" name="Picture 9" descr="keyboard-win-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988840"/>
            <a:ext cx="1742857" cy="8190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9592" y="2852936"/>
            <a:ext cx="1742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b="1" dirty="0" smtClean="0"/>
              <a:t>ที่แป้นพิมพ์กดปุ่ม</a:t>
            </a:r>
            <a:endParaRPr lang="en-US" b="1" dirty="0" smtClean="0"/>
          </a:p>
          <a:p>
            <a:pPr algn="ctr"/>
            <a:r>
              <a:rPr lang="en-US" b="1" dirty="0" smtClean="0"/>
              <a:t>Windows </a:t>
            </a:r>
            <a:r>
              <a:rPr lang="th-TH" b="1" dirty="0" smtClean="0"/>
              <a:t>พร้อมกับปุ่ม </a:t>
            </a:r>
            <a:r>
              <a:rPr lang="en-US" b="1" dirty="0" smtClean="0"/>
              <a:t>P</a:t>
            </a:r>
          </a:p>
        </p:txBody>
      </p:sp>
      <p:pic>
        <p:nvPicPr>
          <p:cNvPr id="12" name="Picture 11" descr="Extend-01.bmp"/>
          <p:cNvPicPr>
            <a:picLocks noChangeAspect="1"/>
          </p:cNvPicPr>
          <p:nvPr/>
        </p:nvPicPr>
        <p:blipFill>
          <a:blip r:embed="rId3" cstate="print"/>
          <a:srcRect r="5305"/>
          <a:stretch>
            <a:fillRect/>
          </a:stretch>
        </p:blipFill>
        <p:spPr>
          <a:xfrm>
            <a:off x="4067944" y="1052736"/>
            <a:ext cx="2304256" cy="3679541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3059832" y="1988840"/>
            <a:ext cx="648072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4" name="Picture 13" descr="n5qvl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5229200"/>
            <a:ext cx="4762500" cy="116586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3635896" y="3140968"/>
            <a:ext cx="3096344" cy="10801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Oval 15"/>
          <p:cNvSpPr/>
          <p:nvPr/>
        </p:nvSpPr>
        <p:spPr>
          <a:xfrm>
            <a:off x="4644008" y="5229200"/>
            <a:ext cx="1584176" cy="10801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TextBox 16"/>
          <p:cNvSpPr txBox="1"/>
          <p:nvPr/>
        </p:nvSpPr>
        <p:spPr>
          <a:xfrm>
            <a:off x="7380312" y="5301208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b="1" dirty="0" smtClean="0"/>
              <a:t>เลือกการแสดงผล</a:t>
            </a:r>
            <a:endParaRPr lang="en-US" b="1" dirty="0" smtClean="0"/>
          </a:p>
          <a:p>
            <a:pPr algn="ctr"/>
            <a:r>
              <a:rPr lang="th-TH" b="1" dirty="0" smtClean="0"/>
              <a:t>แบบ </a:t>
            </a:r>
            <a:r>
              <a:rPr lang="en-US" b="1" dirty="0" smtClean="0"/>
              <a:t>Extend</a:t>
            </a:r>
            <a:r>
              <a:rPr lang="th-TH" b="1" dirty="0" smtClean="0"/>
              <a:t> สำหรับ</a:t>
            </a:r>
          </a:p>
          <a:p>
            <a:pPr algn="ctr"/>
            <a:r>
              <a:rPr lang="en-US" b="1" dirty="0" smtClean="0"/>
              <a:t>Windows 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32240" y="2204864"/>
            <a:ext cx="1467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b="1" dirty="0" smtClean="0"/>
              <a:t>เลือกการแสดงผล</a:t>
            </a:r>
            <a:endParaRPr lang="en-US" b="1" dirty="0" smtClean="0"/>
          </a:p>
          <a:p>
            <a:pPr algn="ctr"/>
            <a:r>
              <a:rPr lang="th-TH" b="1" dirty="0" smtClean="0"/>
              <a:t>แบบ </a:t>
            </a:r>
            <a:r>
              <a:rPr lang="en-US" b="1" dirty="0" smtClean="0"/>
              <a:t>Extend</a:t>
            </a:r>
            <a:r>
              <a:rPr lang="th-TH" b="1" dirty="0" smtClean="0"/>
              <a:t> สำหรับ</a:t>
            </a:r>
          </a:p>
          <a:p>
            <a:pPr algn="ctr"/>
            <a:r>
              <a:rPr lang="en-US" b="1" dirty="0" smtClean="0"/>
              <a:t>Windows 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h-TH" sz="3200" b="1" dirty="0" smtClean="0"/>
              <a:t>การเข้าสู่มุมมองผู้นำเสนอ</a:t>
            </a:r>
            <a:endParaRPr lang="en-US" sz="3200" b="1" dirty="0"/>
          </a:p>
        </p:txBody>
      </p:sp>
      <p:pic>
        <p:nvPicPr>
          <p:cNvPr id="19" name="Picture 18" descr="Pr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844824"/>
            <a:ext cx="8476191" cy="1380952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6372200" y="2348880"/>
            <a:ext cx="1584176" cy="10801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522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420" y="600055"/>
            <a:ext cx="4464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15.1.1 </a:t>
            </a:r>
            <a:r>
              <a:rPr lang="th-TH" sz="2800" b="1" dirty="0" smtClean="0">
                <a:solidFill>
                  <a:schemeClr val="bg1"/>
                </a:solidFill>
              </a:rPr>
              <a:t>รายงานการวิจัยการตลาดเชิงประยุกต์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7729" y="1311151"/>
            <a:ext cx="5410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การจัดทำรายงานและการนำเสนอผลการวิจัยมีวัตถุประสงค์ ดังนี้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75656" y="2060848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เพื่อสื่อสารข้อค้นพบตามวัตถุประสงค์การวิจัย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เพื่อให้ข้อเสนอแนะที่เป็นประโยชน์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เพื่อสื่อสารความน่าเชื่อถือของผลการวิจัย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เพื่อสร้างความสัมพันธ์ที่ดีระหว่างผู้ดำเนินการวิจัยกับผู้รับฟัง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เพื่อสร้างภาพลักษณ์ที่ดีของผู้ดำเนินการวิจัย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th-TH" sz="2400" b="1" dirty="0" smtClean="0"/>
              <a:t>เพื่อช่วยการตอบข้อซักถาม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h-TH" sz="3200" b="1" dirty="0" smtClean="0"/>
              <a:t>การเข้าสู่มุมมองผู้นำเสนอ</a:t>
            </a:r>
            <a:endParaRPr lang="en-US" sz="3200" b="1" dirty="0"/>
          </a:p>
        </p:txBody>
      </p:sp>
      <p:pic>
        <p:nvPicPr>
          <p:cNvPr id="21" name="Picture 20" descr="Presentaer View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8709218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/>
              <a:t>ตัวอย่างการนำเสนอการใช้ภาพประกอบแสดงข้อมูลและแผนภูมิ</a:t>
            </a:r>
            <a:endParaRPr lang="th-TH" sz="3200" b="1" dirty="0"/>
          </a:p>
        </p:txBody>
      </p:sp>
      <p:pic>
        <p:nvPicPr>
          <p:cNvPr id="4" name="Picture 3" descr="Sample-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714356"/>
            <a:ext cx="7715304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08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</a:t>
            </a:r>
            <a:r>
              <a:rPr lang="th-TH" sz="3200" b="1" dirty="0" smtClean="0">
                <a:solidFill>
                  <a:schemeClr val="bg1"/>
                </a:solidFill>
              </a:rPr>
              <a:t>5</a:t>
            </a:r>
            <a:r>
              <a:rPr lang="en-US" sz="3200" b="1" dirty="0" smtClean="0">
                <a:solidFill>
                  <a:schemeClr val="bg1"/>
                </a:solidFill>
              </a:rPr>
              <a:t>.</a:t>
            </a:r>
            <a:r>
              <a:rPr lang="th-TH" sz="3200" b="1" dirty="0" smtClean="0">
                <a:solidFill>
                  <a:schemeClr val="bg1"/>
                </a:solidFill>
              </a:rPr>
              <a:t>2 การนำเสนอผลการวิจัยการตลาด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31844" y="600055"/>
            <a:ext cx="6167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15.2.5 </a:t>
            </a:r>
            <a:r>
              <a:rPr lang="th-TH" sz="2800" b="1" dirty="0" smtClean="0">
                <a:solidFill>
                  <a:schemeClr val="bg1"/>
                </a:solidFill>
              </a:rPr>
              <a:t>การนำเสนอข้อมูลโดยเทคนิคภาพข้อมูล </a:t>
            </a:r>
            <a:r>
              <a:rPr lang="en-US" sz="2800" b="1" dirty="0" smtClean="0">
                <a:solidFill>
                  <a:schemeClr val="bg1"/>
                </a:solidFill>
              </a:rPr>
              <a:t>(</a:t>
            </a:r>
            <a:r>
              <a:rPr lang="en-US" sz="2800" b="1" dirty="0" err="1" smtClean="0">
                <a:solidFill>
                  <a:schemeClr val="bg1"/>
                </a:solidFill>
              </a:rPr>
              <a:t>Infographic</a:t>
            </a:r>
            <a:r>
              <a:rPr lang="en-US" sz="2800" b="1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4943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เว็บไซต์ที่ให้บริการสร้างภาพข้อมูล </a:t>
            </a:r>
            <a:r>
              <a:rPr lang="en-US" sz="2800" b="1" dirty="0" smtClean="0"/>
              <a:t>(</a:t>
            </a:r>
            <a:r>
              <a:rPr lang="en-US" sz="2800" b="1" dirty="0" err="1" smtClean="0"/>
              <a:t>Infographic</a:t>
            </a:r>
            <a:r>
              <a:rPr lang="en-US" sz="2800" b="1" dirty="0" smtClean="0"/>
              <a:t>)</a:t>
            </a:r>
            <a:endParaRPr lang="th-TH" sz="2800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541023" y="1972567"/>
            <a:ext cx="18886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dirty="0" smtClean="0"/>
              <a:t> </a:t>
            </a:r>
            <a:r>
              <a:rPr lang="en-US" sz="2800" dirty="0" smtClean="0"/>
              <a:t>piktochart.com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/>
              <a:t> </a:t>
            </a:r>
            <a:r>
              <a:rPr lang="en-US" sz="2800" dirty="0" err="1" smtClean="0"/>
              <a:t>infogr.am</a:t>
            </a:r>
            <a:endParaRPr lang="en-US" sz="28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800" dirty="0" smtClean="0"/>
              <a:t> visual.ly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fo-0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815999"/>
            <a:ext cx="8095239" cy="21809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/>
              <a:t>การสร้างภาพข้อมูลจากเว็บไซต์ </a:t>
            </a:r>
            <a:r>
              <a:rPr lang="en-US" sz="2800" b="1" dirty="0" smtClean="0"/>
              <a:t>piktochart.com</a:t>
            </a:r>
            <a:endParaRPr lang="th-TH" sz="2800" b="1" dirty="0"/>
          </a:p>
        </p:txBody>
      </p:sp>
      <p:pic>
        <p:nvPicPr>
          <p:cNvPr id="4" name="Picture 3" descr="Info-0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3140968"/>
            <a:ext cx="6372200" cy="353703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95536" y="1124744"/>
            <a:ext cx="1584176" cy="20882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Oval 5"/>
          <p:cNvSpPr/>
          <p:nvPr/>
        </p:nvSpPr>
        <p:spPr>
          <a:xfrm>
            <a:off x="6228184" y="4653136"/>
            <a:ext cx="1584176" cy="20882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79712" y="2420888"/>
            <a:ext cx="4320480" cy="259228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/>
              <a:t>การสร้างภาพข้อมูลจากเว็บไซต์ </a:t>
            </a:r>
            <a:r>
              <a:rPr lang="en-US" sz="2800" b="1" dirty="0" smtClean="0"/>
              <a:t>piktochart.com</a:t>
            </a:r>
            <a:endParaRPr lang="th-TH" sz="2800" b="1" dirty="0"/>
          </a:p>
        </p:txBody>
      </p:sp>
      <p:pic>
        <p:nvPicPr>
          <p:cNvPr id="9" name="Picture 8" descr="Info-0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8504280" cy="3816424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107504" y="836712"/>
            <a:ext cx="1080120" cy="324036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187624" y="2996952"/>
            <a:ext cx="1008112" cy="21602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46964" y="5229200"/>
            <a:ext cx="2888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เครื่องมือสำหรับตกแต่งภาพ</a:t>
            </a:r>
            <a:endParaRPr lang="th-TH" sz="2800" b="1" dirty="0"/>
          </a:p>
        </p:txBody>
      </p:sp>
      <p:sp>
        <p:nvSpPr>
          <p:cNvPr id="14" name="Oval 13"/>
          <p:cNvSpPr/>
          <p:nvPr/>
        </p:nvSpPr>
        <p:spPr>
          <a:xfrm>
            <a:off x="6804248" y="980728"/>
            <a:ext cx="2160240" cy="79208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596336" y="1772816"/>
            <a:ext cx="360040" cy="2088232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167201" y="3875564"/>
            <a:ext cx="17972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เครื่องมือสำหรับ</a:t>
            </a:r>
            <a:endParaRPr lang="en-US" sz="2400" b="1" dirty="0" smtClean="0"/>
          </a:p>
          <a:p>
            <a:r>
              <a:rPr lang="th-TH" sz="2400" b="1" dirty="0" smtClean="0"/>
              <a:t>บันทึก </a:t>
            </a:r>
          </a:p>
          <a:p>
            <a:r>
              <a:rPr lang="th-TH" sz="2400" b="1" dirty="0" smtClean="0"/>
              <a:t>แสดงผลลัพธ์ </a:t>
            </a:r>
          </a:p>
          <a:p>
            <a:r>
              <a:rPr lang="th-TH" sz="2400" b="1" dirty="0" smtClean="0"/>
              <a:t>และการนำไฟล์กลับ</a:t>
            </a:r>
            <a:endParaRPr lang="en-US" sz="2400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38576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/>
              <a:t>ตัวอย่างภาพข้อมูล</a:t>
            </a:r>
          </a:p>
          <a:p>
            <a:pPr algn="ctr"/>
            <a:r>
              <a:rPr lang="th-TH" sz="3200" b="1" dirty="0" smtClean="0"/>
              <a:t>ที่ตกแต่งเสร็จแล้ว</a:t>
            </a:r>
            <a:endParaRPr lang="th-TH" sz="3200" b="1" dirty="0"/>
          </a:p>
        </p:txBody>
      </p:sp>
      <p:pic>
        <p:nvPicPr>
          <p:cNvPr id="3" name="Picture 2" descr="Customer Satisfaction Survey.png"/>
          <p:cNvPicPr>
            <a:picLocks noChangeAspect="1"/>
          </p:cNvPicPr>
          <p:nvPr/>
        </p:nvPicPr>
        <p:blipFill>
          <a:blip r:embed="rId2" cstate="print"/>
          <a:srcRect t="3125" b="5208"/>
          <a:stretch>
            <a:fillRect/>
          </a:stretch>
        </p:blipFill>
        <p:spPr>
          <a:xfrm>
            <a:off x="3845768" y="285728"/>
            <a:ext cx="4798198" cy="628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5135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15.3 </a:t>
            </a:r>
            <a:r>
              <a:rPr lang="th-TH" b="1" dirty="0" smtClean="0"/>
              <a:t>การนำผลการวิจัยไปประยุกต์ใช้ </a:t>
            </a:r>
            <a:r>
              <a:rPr lang="en-US" b="1" dirty="0" smtClean="0"/>
              <a:t>: </a:t>
            </a:r>
            <a:r>
              <a:rPr lang="th-TH" b="1" dirty="0" smtClean="0"/>
              <a:t>15.3.1 </a:t>
            </a:r>
            <a:r>
              <a:rPr lang="th-TH" b="1" dirty="0" smtClean="0"/>
              <a:t>การประเมินความน่าเชื่อถือของการวิจัย</a:t>
            </a:r>
            <a:endParaRPr lang="en-US" b="1" dirty="0" smtClean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27782" y="620688"/>
            <a:ext cx="7200602" cy="6048672"/>
          </a:xfrm>
          <a:prstGeom prst="rect">
            <a:avLst/>
          </a:prstGeom>
          <a:solidFill>
            <a:srgbClr val="D8D8D8"/>
          </a:solidFill>
          <a:ln w="254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ตัวอย่างแบบฟอร์มการประเมินการดำเนินการวิจัย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หน่วยงานผู้ประเมิน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งานวิจัยเรื่อง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.....................................................................................................................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ดำเนินการวิจัยโดย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ของความกรุณาประเมินการดำเนินการวิจัยและผลการวิจัยในประเด็นต่อไปนี้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1"/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การออกแบบการวิจัยมีความน่าเชื่อถือ</a:t>
            </a:r>
            <a:endParaRPr kumimoji="0" lang="en-US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มากที่สุด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ปานกลาง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น้อยที่สุด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algn="thaiDist"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2"/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จำนวนตัวอย่างมีความเหมาะสม</a:t>
            </a:r>
            <a:endParaRPr kumimoji="0" lang="en-US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มากที่สุด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ปานกลาง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น้อยที่สุด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algn="thaiDist"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3"/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การสุ่มตัวอย่างมีความเหมาะสม</a:t>
            </a:r>
            <a:endParaRPr kumimoji="0" lang="en-US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มากที่สุด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ปานกลาง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น้อยที่สุด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algn="thaiDist"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4"/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การวิเคราะห์ผลมีความน่าเชื่อถือ</a:t>
            </a:r>
            <a:endParaRPr kumimoji="0" lang="en-US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มากที่สุด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ปานกลาง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น้อยที่สุด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algn="thaiDist"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5"/>
            </a:pPr>
            <a:r>
              <a:rPr kumimoji="0" lang="en-US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ผลการวิจัยมีความเหมาะสมในการนำไปประยุกต์ใช้</a:t>
            </a:r>
            <a:endParaRPr kumimoji="0" lang="en-US" sz="15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มากที่สุด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ปานกลาง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น้อยที่สุด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th-TH" sz="15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ข้อเสนอแนะ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......................................................................................................................................................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th-TH" sz="1100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...................................................................................................................................................................................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(                                      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ตำแหน่ง 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ผู้ประเมิน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วันที่ ...................................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5135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15.3 </a:t>
            </a:r>
            <a:r>
              <a:rPr lang="th-TH" b="1" dirty="0" smtClean="0"/>
              <a:t>การนำผลการวิจัยไปประยุกต์ใช้ </a:t>
            </a:r>
            <a:r>
              <a:rPr lang="en-US" b="1" dirty="0" smtClean="0"/>
              <a:t>: </a:t>
            </a:r>
            <a:r>
              <a:rPr lang="th-TH" b="1" dirty="0" smtClean="0"/>
              <a:t>15.3.2 </a:t>
            </a:r>
            <a:r>
              <a:rPr lang="th-TH" b="1" dirty="0" smtClean="0"/>
              <a:t>การประเมินการประยุกต์ใช้ผลการวิจัย</a:t>
            </a:r>
            <a:endParaRPr lang="en-US" b="1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900112" y="980728"/>
            <a:ext cx="7200279" cy="5157862"/>
          </a:xfrm>
          <a:prstGeom prst="rect">
            <a:avLst/>
          </a:prstGeom>
          <a:solidFill>
            <a:srgbClr val="D8D8D8"/>
          </a:solidFill>
          <a:ln w="254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ตัวอย่างแบบฟอร์มการประเมินการประยุกต์ใช้ผลการวิจัย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หน่วยงานผู้นำผลการวิจัยไปประยุกต์ใช้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งานวิจัยเรื่อง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......................................................................................................................................... 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ดำเนินการวิจัยโดย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รายละเอียดการนำผลการวิจัยไปประยุกต์ใช้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ระยะเวลาการนำผลการวิจัยไปประยุกต์ใช้ตั้งแต่ .............................. ถึง 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รายละเอียดการนำผลการวิจัยไปประยุกต์ใช้มีดังนี้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...........................................................................................................................................................................................................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...........................................................................................................................................................................................................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...........................................................................................................................................................................................................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การนำผลการวิจัยไปประยุกต์ใช้เกิดผลลัพธ์ดังนี้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...........................................................................................................................................................................................................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...........................................................................................................................................................................................................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...........................................................................................................................................................................................................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สรุปผลการวิจัยสามารถนำไปใช้ได้อย่างมีประสิทธิผลในระดับใด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มากที่สุด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ปานกลาง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น้อยที่สุด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(                                      )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ตำแหน่ง ..........................................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ผู้ประเมิน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วันที่ ...................................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51356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15.3 </a:t>
            </a:r>
            <a:r>
              <a:rPr lang="th-TH" b="1" dirty="0" smtClean="0"/>
              <a:t>การนำผลการวิจัยไปประยุกต์ใช้ </a:t>
            </a:r>
            <a:r>
              <a:rPr lang="en-US" b="1" dirty="0" smtClean="0"/>
              <a:t>: </a:t>
            </a:r>
            <a:r>
              <a:rPr lang="th-TH" b="1" dirty="0" smtClean="0"/>
              <a:t>15.3.3 </a:t>
            </a:r>
            <a:r>
              <a:rPr lang="th-TH" b="1" dirty="0" smtClean="0"/>
              <a:t>การประเมินประโยชน์จากการวิจัย</a:t>
            </a:r>
            <a:endParaRPr lang="en-US" b="1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99790" y="692696"/>
            <a:ext cx="7272610" cy="5688632"/>
          </a:xfrm>
          <a:prstGeom prst="rect">
            <a:avLst/>
          </a:prstGeom>
          <a:solidFill>
            <a:srgbClr val="D8D8D8"/>
          </a:solidFill>
          <a:ln w="254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72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ตัวอย่างหนังสือรับรองการใช้ประโยชน์จากผลงานวิจัย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ชื่อหน่วยงานที่รับรอง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.....................................................................................................................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ที่อยู่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................................................................................................................................................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ข้าพเจ้า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................................................................ 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ตำแหน่ง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...........................................................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ขอรับรองว่าได้นำผลการวิจัยเรื่อง ...................................................................................................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........................................................................................................................................................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ไปใช้ประโยชน์ ตั้งแต่ ............................................ ถึง ..................................................................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การประเมินการใช้ประโยชน์จากผลการวิจัยดังนี้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1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การนำไปใช้ประโยชน์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เชิงสาธารณะ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ดังนี้ (เลือกได้มากกว่า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สุขภาพและสาธารณสุข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คุณภาพชีวิต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เศรษฐกิจของธุรกิจ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เศรษฐกิจของชุมชน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อื่น ๆ โปรดระบุ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…………………………..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........................................................................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2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การใช้ประโยชน์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เชิงนโยบาย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ดังนี้ (เลือกได้มากกว่า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ข้อ)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การกำหนดนโยบายหรือแนวทางปฏิบัติ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การกำหนดกลยุทธ์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การช่วยตัดสินใจ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อื่น ๆ โปรดระบุ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………………………………………………………………………..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3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การใช้ประโยชน์ใน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เชิงพาณิชย์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ดังนี้ (เลือกได้มากกว่า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การเพิ่มรายได้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การลดค่าใช้จ่าย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การขยายโอกาสทางการตลาด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อื่น ๆ โปรดระบุ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………………………………………………...…………………..</a:t>
            </a:r>
          </a:p>
          <a:p>
            <a:pPr algn="thaiDist" fontAlgn="base">
              <a:spcBef>
                <a:spcPct val="0"/>
              </a:spcBef>
              <a:spcAft>
                <a:spcPct val="0"/>
              </a:spcAft>
              <a:buFont typeface="Angsana New" pitchFamily="18" charset="-34"/>
              <a:buChar char="4"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สรุปผลการวิจัยสามารถมีประโยชน์มาเพียงใด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lvl="1" fontAlgn="base">
              <a:spcBef>
                <a:spcPct val="0"/>
              </a:spcBef>
              <a:spcAft>
                <a:spcPts val="1000"/>
              </a:spcAft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มากที่สุด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มาก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ปานกลาง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น้อย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น้อยที่สุด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.......................................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(                                      )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วันที่ ...................................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</a:t>
            </a:r>
            <a:r>
              <a:rPr lang="th-TH" sz="3000" b="1" dirty="0" smtClean="0">
                <a:solidFill>
                  <a:schemeClr val="bg1"/>
                </a:solidFill>
              </a:rPr>
              <a:t>15 </a:t>
            </a:r>
            <a:r>
              <a:rPr lang="th-TH" sz="3000" b="1" dirty="0" smtClean="0">
                <a:solidFill>
                  <a:schemeClr val="bg1"/>
                </a:solidFill>
              </a:rPr>
              <a:t>การจัดทำรายงานและการนำผลการวิจัยไป</a:t>
            </a:r>
            <a:r>
              <a:rPr lang="th-TH" sz="3000" b="1" dirty="0" smtClean="0">
                <a:solidFill>
                  <a:schemeClr val="bg1"/>
                </a:solidFill>
              </a:rPr>
              <a:t>ประยุกต์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5223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01798" y="600055"/>
            <a:ext cx="4583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15.1.1 </a:t>
            </a:r>
            <a:r>
              <a:rPr lang="th-TH" sz="2800" b="1" dirty="0" smtClean="0">
                <a:solidFill>
                  <a:schemeClr val="bg1"/>
                </a:solidFill>
              </a:rPr>
              <a:t>รายงานการวิจัยการตลาดเชิงประยุกต์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3357562"/>
            <a:ext cx="1853392" cy="9541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th-TH" sz="2800" b="1" dirty="0" smtClean="0"/>
              <a:t>รายงาน</a:t>
            </a:r>
          </a:p>
          <a:p>
            <a:pPr algn="ctr"/>
            <a:r>
              <a:rPr lang="th-TH" sz="2800" b="1" dirty="0" smtClean="0"/>
              <a:t>การวิจัยการตลาด</a:t>
            </a:r>
            <a:endParaRPr lang="th-TH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28992" y="1785926"/>
            <a:ext cx="3429024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2400" b="1" dirty="0" smtClean="0"/>
              <a:t>รายงานการวิจัยการตลาดเชิงประยุกต์</a:t>
            </a:r>
          </a:p>
          <a:p>
            <a:r>
              <a:rPr lang="th-TH" sz="2400" b="1" dirty="0" smtClean="0"/>
              <a:t>(</a:t>
            </a:r>
            <a:r>
              <a:rPr lang="en-US" sz="2400" b="1" dirty="0" smtClean="0"/>
              <a:t>Applied marketing research)</a:t>
            </a:r>
            <a:endParaRPr lang="th-TH" sz="24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428992" y="4643446"/>
            <a:ext cx="3357586" cy="83099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th-TH" sz="2400" b="1" dirty="0" smtClean="0"/>
              <a:t>รายงานการวิจัยการตลาดเชิงพื้นฐาน </a:t>
            </a:r>
          </a:p>
          <a:p>
            <a:r>
              <a:rPr lang="en-US" sz="2400" b="1" dirty="0" smtClean="0"/>
              <a:t>(Basic marketing research)</a:t>
            </a:r>
            <a:endParaRPr lang="th-TH" sz="2400" b="1" dirty="0" smtClean="0"/>
          </a:p>
        </p:txBody>
      </p:sp>
      <p:sp>
        <p:nvSpPr>
          <p:cNvPr id="13" name="Right Arrow 12"/>
          <p:cNvSpPr/>
          <p:nvPr/>
        </p:nvSpPr>
        <p:spPr>
          <a:xfrm rot="19257410">
            <a:off x="2838769" y="2879739"/>
            <a:ext cx="500066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Right Arrow 13"/>
          <p:cNvSpPr/>
          <p:nvPr/>
        </p:nvSpPr>
        <p:spPr>
          <a:xfrm rot="2961066">
            <a:off x="2844261" y="4233478"/>
            <a:ext cx="500066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Right Arrow 15"/>
          <p:cNvSpPr/>
          <p:nvPr/>
        </p:nvSpPr>
        <p:spPr>
          <a:xfrm>
            <a:off x="6929454" y="1857364"/>
            <a:ext cx="28575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Right Arrow 16"/>
          <p:cNvSpPr/>
          <p:nvPr/>
        </p:nvSpPr>
        <p:spPr>
          <a:xfrm>
            <a:off x="6929454" y="4714884"/>
            <a:ext cx="285752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TextBox 17"/>
          <p:cNvSpPr txBox="1"/>
          <p:nvPr/>
        </p:nvSpPr>
        <p:spPr>
          <a:xfrm>
            <a:off x="7404942" y="4824723"/>
            <a:ext cx="1524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สร้างความรู้ใหม่</a:t>
            </a:r>
            <a:endParaRPr lang="th-TH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276181" y="1785926"/>
            <a:ext cx="1636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ประกอบการ</a:t>
            </a:r>
          </a:p>
          <a:p>
            <a:pPr algn="ctr"/>
            <a:r>
              <a:rPr lang="th-TH" sz="2400" b="1" dirty="0" smtClean="0"/>
              <a:t>ตัดสินใจเชิงธุรกิจ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658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01797" y="600055"/>
            <a:ext cx="45833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15.1.1 </a:t>
            </a:r>
            <a:r>
              <a:rPr lang="th-TH" sz="2800" b="1" dirty="0" smtClean="0">
                <a:solidFill>
                  <a:schemeClr val="bg1"/>
                </a:solidFill>
              </a:rPr>
              <a:t>รายงานการวิจัยการตลาดเชิงประยุกต์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5400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องค์ประกอบของรายงานการวิจัยการตลาดเชิงประยุกต์</a:t>
            </a:r>
            <a:endParaRPr lang="th-TH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85852" y="1785926"/>
            <a:ext cx="2568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1. ส่วนนำ </a:t>
            </a:r>
            <a:r>
              <a:rPr lang="en-US" sz="2400" b="1" dirty="0" smtClean="0"/>
              <a:t>(Prefatory parts) </a:t>
            </a:r>
            <a:endParaRPr lang="th-TH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857356" y="2143116"/>
            <a:ext cx="3015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dirty="0" smtClean="0"/>
              <a:t> หน้าปก </a:t>
            </a:r>
            <a:r>
              <a:rPr lang="en-US" sz="2000" dirty="0" smtClean="0"/>
              <a:t>(Title page)</a:t>
            </a:r>
            <a:endParaRPr lang="th-TH" sz="2000" dirty="0" smtClean="0"/>
          </a:p>
          <a:p>
            <a:pPr>
              <a:buFont typeface="Courier New" pitchFamily="49" charset="0"/>
              <a:buChar char="o"/>
            </a:pPr>
            <a:r>
              <a:rPr lang="th-TH" sz="2000" dirty="0" smtClean="0"/>
              <a:t> จดหมายนำส่ง </a:t>
            </a:r>
            <a:r>
              <a:rPr lang="en-US" sz="2000" dirty="0" smtClean="0"/>
              <a:t>(Letter of transmittal)</a:t>
            </a:r>
            <a:endParaRPr lang="th-TH" sz="2000" dirty="0" smtClean="0"/>
          </a:p>
          <a:p>
            <a:pPr>
              <a:buFont typeface="Courier New" pitchFamily="49" charset="0"/>
              <a:buChar char="o"/>
            </a:pPr>
            <a:r>
              <a:rPr lang="th-TH" sz="2000" dirty="0" smtClean="0"/>
              <a:t> สารบัญ </a:t>
            </a:r>
            <a:r>
              <a:rPr lang="en-US" sz="2000" dirty="0" smtClean="0"/>
              <a:t>(Table of contents)</a:t>
            </a:r>
            <a:endParaRPr lang="th-TH" sz="2000" dirty="0" smtClean="0"/>
          </a:p>
          <a:p>
            <a:pPr>
              <a:buFont typeface="Courier New" pitchFamily="49" charset="0"/>
              <a:buChar char="o"/>
            </a:pPr>
            <a:r>
              <a:rPr lang="th-TH" sz="2000" dirty="0" smtClean="0"/>
              <a:t> บทสรุปผู้บริหาร </a:t>
            </a:r>
            <a:r>
              <a:rPr lang="en-US" sz="2000" dirty="0" smtClean="0"/>
              <a:t>(Executive summary)</a:t>
            </a:r>
            <a:endParaRPr lang="th-TH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1285852" y="3357562"/>
            <a:ext cx="2975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</a:t>
            </a:r>
            <a:r>
              <a:rPr lang="th-TH" sz="2400" b="1" dirty="0" smtClean="0"/>
              <a:t>. ส่วนเนื้อหาหลัก</a:t>
            </a:r>
            <a:r>
              <a:rPr lang="en-US" sz="2400" b="1" dirty="0" smtClean="0"/>
              <a:t> (Main body)</a:t>
            </a:r>
            <a:r>
              <a:rPr lang="en-US" sz="2400" dirty="0" smtClean="0"/>
              <a:t> </a:t>
            </a:r>
            <a:endParaRPr lang="th-TH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57356" y="3643314"/>
            <a:ext cx="474841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000" dirty="0" smtClean="0"/>
              <a:t> บทนำ </a:t>
            </a:r>
            <a:r>
              <a:rPr lang="en-US" sz="2000" dirty="0" smtClean="0"/>
              <a:t>(Introduction)</a:t>
            </a:r>
            <a:r>
              <a:rPr lang="th-TH" sz="2000" dirty="0" smtClean="0"/>
              <a:t> </a:t>
            </a:r>
            <a:r>
              <a:rPr lang="en-US" sz="2000" dirty="0" smtClean="0"/>
              <a:t>: </a:t>
            </a:r>
            <a:r>
              <a:rPr lang="th-TH" sz="2000" dirty="0" smtClean="0"/>
              <a:t>ความเป็นมาของการวิจัยและวัตถุประสงค์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ระเบียบวิธีวิจัย </a:t>
            </a:r>
            <a:r>
              <a:rPr lang="en-US" sz="2000" dirty="0" smtClean="0"/>
              <a:t>(Methodology)</a:t>
            </a:r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ผลการวิจัย </a:t>
            </a:r>
            <a:r>
              <a:rPr lang="en-US" sz="2000" dirty="0" smtClean="0"/>
              <a:t>(Result) </a:t>
            </a:r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ข้อจำกัดของการวิจัย </a:t>
            </a:r>
            <a:r>
              <a:rPr lang="en-US" sz="2000" dirty="0" smtClean="0"/>
              <a:t>(Limitations)</a:t>
            </a:r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บทสรุปและข้อเสนอแนะ </a:t>
            </a:r>
            <a:r>
              <a:rPr lang="en-US" sz="2000" dirty="0" smtClean="0"/>
              <a:t>(Conclusions and recommendations)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85852" y="5143512"/>
            <a:ext cx="258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</a:t>
            </a:r>
            <a:r>
              <a:rPr lang="th-TH" sz="2400" b="1" dirty="0" smtClean="0"/>
              <a:t>. ส่วนแนบท้าย </a:t>
            </a:r>
            <a:r>
              <a:rPr lang="en-US" sz="2400" b="1" dirty="0" smtClean="0"/>
              <a:t>(Appendix)</a:t>
            </a:r>
            <a:r>
              <a:rPr lang="en-US" sz="2400" dirty="0" smtClean="0"/>
              <a:t> </a:t>
            </a:r>
            <a:endParaRPr lang="th-TH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857356" y="5463147"/>
            <a:ext cx="55611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 </a:t>
            </a:r>
            <a:r>
              <a:rPr lang="th-TH" sz="2000" dirty="0" smtClean="0"/>
              <a:t>แบบสอบถามหรือแบบฟอร์มสำหรับเก็บข้อมูล </a:t>
            </a:r>
            <a:r>
              <a:rPr lang="en-US" sz="2000" dirty="0" smtClean="0"/>
              <a:t>(Data collection forms)</a:t>
            </a:r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รายละเอียดการคำนวณ </a:t>
            </a:r>
            <a:r>
              <a:rPr lang="en-US" sz="2000" dirty="0" smtClean="0"/>
              <a:t>(Detailed calculations) / </a:t>
            </a:r>
            <a:r>
              <a:rPr lang="th-TH" sz="2000" dirty="0" smtClean="0"/>
              <a:t>ตารางทั่วไป </a:t>
            </a:r>
            <a:r>
              <a:rPr lang="en-US" sz="2000" dirty="0" smtClean="0"/>
              <a:t>(General tables)</a:t>
            </a:r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ประวัติผู้วิจัย </a:t>
            </a:r>
            <a:r>
              <a:rPr lang="en-US" sz="2000" dirty="0" smtClean="0"/>
              <a:t>(Bibliography)</a:t>
            </a:r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เอกสารสนับสนุนอื่น ๆ </a:t>
            </a:r>
            <a:r>
              <a:rPr lang="en-US" sz="2000" dirty="0" smtClean="0"/>
              <a:t>(Other support material)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port-01.bmp"/>
          <p:cNvPicPr>
            <a:picLocks noChangeAspect="1"/>
          </p:cNvPicPr>
          <p:nvPr/>
        </p:nvPicPr>
        <p:blipFill>
          <a:blip r:embed="rId2" cstate="print"/>
          <a:srcRect t="2083"/>
          <a:stretch>
            <a:fillRect/>
          </a:stretch>
        </p:blipFill>
        <p:spPr>
          <a:xfrm>
            <a:off x="642910" y="214290"/>
            <a:ext cx="8027950" cy="64634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844" y="169111"/>
            <a:ext cx="26035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องค์ประกอบของรายงาน</a:t>
            </a:r>
            <a:endParaRPr lang="en-US" sz="2400" b="1" dirty="0" smtClean="0"/>
          </a:p>
          <a:p>
            <a:r>
              <a:rPr lang="th-TH" sz="2400" b="1" dirty="0" smtClean="0"/>
              <a:t>การวิจัยการตลาดเชิงประยุกต์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55576" y="260648"/>
            <a:ext cx="7920880" cy="6264696"/>
          </a:xfrm>
          <a:prstGeom prst="rect">
            <a:avLst/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ตัวอย่างจดหมายนำส่ง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บริษัทสยามรีเส</a:t>
            </a:r>
            <a:r>
              <a:rPr kumimoji="0" lang="th-TH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ริช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แอนด์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บิส</a:t>
            </a:r>
            <a:r>
              <a:rPr kumimoji="0" lang="th-TH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ซิเนสคอนซัลแทนท์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เซอร์วิส จำกัด		17 มิถุนายน 2559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th-TH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เรียน คุณวุฒิ สุขเจริญ ผู้อำนวยการฝ่ายการตลาดโรงพยาบาล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ABC</a:t>
            </a: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	รายงานการวิจัยการตลาดเรื่อง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“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ปัจจัยที่มีอิทธิพลต่อความเชื่อมั่นและความตั้งใจมารับบริการรักษาพยาบาลในประเทศไทย : กรณีศึกษาราชอาณาจักรกัมพูชา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”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จัดทำขึ้นตามข้อเสนองานวิจัยเลขที่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MKT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1/2559</a:t>
            </a: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รายงานฉบับนี้นำเสนอข้อค้นพบการวิจัย เพื่อนำข้อมูลดังกล่าวไปเป็นแนวทางในการออกแบบการสื่อสารเพื่อให้ชาวกัมพูชาเกิดความเชื่อมั่นและเดินทางมารักษาพยาบาลในโรงพยาบาลเอกชนในประเทศไทย การวิจัยประกอบด้วยการวิจัยเชิงคุณภาพ เพื่อค้นหาประเมินสำคัญ และการวิจัยเชิงปริมาณ เพื่อหาข้อสรุป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ดิฉันในฐานะผู้บริหารพร้อมคณะฯ ขอขอบพระคุณโรงพยาบาล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ABC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ที่ให้ความไว้วางใจและสนับสนุนการทำงานจนทำให้โครงการวิจัยดังกล่าวสำเร็จลุล่วงไปด้วยดี และหวังว่าจะได้มีโอกาสรับใช้ในโอกาสต่อไป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		                                                                  ด้วยความเคารพอย่างสูง</a:t>
            </a: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                                                                                                                  (เมตตา บุญเปี่ยม)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561975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				                 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    </a:t>
            </a:r>
            <a:r>
              <a:rPr kumimoji="0" lang="th-T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กรรมการผู้จัดการ																																										</a:t>
            </a:r>
            <a:endParaRPr kumimoji="0" lang="th-TH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658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420" y="600055"/>
            <a:ext cx="4464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15.1.2 </a:t>
            </a:r>
            <a:r>
              <a:rPr lang="th-TH" sz="2800" b="1" dirty="0" smtClean="0">
                <a:solidFill>
                  <a:schemeClr val="bg1"/>
                </a:solidFill>
              </a:rPr>
              <a:t>รายงานการวิจัยการตลาดเชิงพื้นฐาน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5319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องค์ประกอบของรายงานการวิจัยการตลาดเชิงพื้นฐาน</a:t>
            </a:r>
            <a:endParaRPr lang="th-TH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85852" y="1785926"/>
            <a:ext cx="998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1. ส่วนนำ</a:t>
            </a:r>
            <a:endParaRPr lang="th-TH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2143116"/>
            <a:ext cx="45512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000" dirty="0" smtClean="0"/>
              <a:t> หน้าปก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000" dirty="0" smtClean="0"/>
              <a:t> บทคัดย่อ </a:t>
            </a:r>
            <a:r>
              <a:rPr lang="en-US" sz="2000" dirty="0" smtClean="0"/>
              <a:t>(Abstract) </a:t>
            </a:r>
            <a:endParaRPr lang="th-TH" sz="20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000" dirty="0" smtClean="0"/>
              <a:t> กิตติกรรมประกาศ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000" dirty="0" smtClean="0"/>
              <a:t> สารบัญเนื้อหา สารบัญตาราง สารบัญภาพ และสารบัญแผนภูมิ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1285852" y="3538839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2</a:t>
            </a:r>
            <a:r>
              <a:rPr lang="th-TH" sz="2400" b="1" dirty="0" smtClean="0"/>
              <a:t>. ส่วนเนื้อหา</a:t>
            </a:r>
            <a:endParaRPr lang="th-TH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643042" y="4017727"/>
            <a:ext cx="730841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บทที่ 1 (บทนำ) </a:t>
            </a:r>
            <a:r>
              <a:rPr lang="en-US" sz="2000" dirty="0" smtClean="0"/>
              <a:t>: </a:t>
            </a:r>
            <a:r>
              <a:rPr lang="th-TH" sz="2000" dirty="0" smtClean="0"/>
              <a:t>ความเป็นมาและความสำคัญของปัญหา คำถามการวิจัย วัตถุประสงค์ของการวิจัย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 </a:t>
            </a:r>
            <a:r>
              <a:rPr lang="th-TH" sz="2000" dirty="0" smtClean="0"/>
              <a:t>สมมติฐานการวิจัย ขอบเขตการวิจัย นิยามศัพท์เฉพาะ กรอบระยะเวลา ประโยชน์ที่คาดว่าจะได้รับ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  </a:t>
            </a:r>
            <a:r>
              <a:rPr lang="th-TH" sz="2000" dirty="0" smtClean="0"/>
              <a:t>และกรอบแนวคิดการทำวิจัย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บทที่ 2 (เอกสารและงานวิจัยที่เกี่ยวข้อง) 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บทที่ 3  (ระเบียบวิธีวิจัย)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บทที่ 4 (ผลการวิเคราะห์ข้อมูล) 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บทที่ 5 (สรุปผลการวิจัย อภิปรายผล และข้อเสนอแนะ) </a:t>
            </a:r>
            <a:r>
              <a:rPr lang="en-US" sz="2000" dirty="0" smtClean="0"/>
              <a:t>:</a:t>
            </a:r>
            <a:r>
              <a:rPr lang="th-TH" sz="2000" dirty="0" smtClean="0"/>
              <a:t> สรุปผลการวิจัยตามหัวข้อวัตถุประสงค์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       </a:t>
            </a:r>
            <a:r>
              <a:rPr lang="th-TH" sz="2000" dirty="0" smtClean="0"/>
              <a:t>อภิปรายผลการวิจัย ข้อเสนอแนะการวิจัยครั้งนี้ และข้อเสนอแนะการวิจัยครั้งต่อไป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658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0420" y="600055"/>
            <a:ext cx="4464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15.1.2 </a:t>
            </a:r>
            <a:r>
              <a:rPr lang="th-TH" sz="2800" b="1" dirty="0" smtClean="0">
                <a:solidFill>
                  <a:schemeClr val="bg1"/>
                </a:solidFill>
              </a:rPr>
              <a:t>รายงานการวิจัยการตลาดเชิงพื้นฐาน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5319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องค์ประกอบของรายงานการวิจัยการตลาดเชิงพื้นฐาน</a:t>
            </a:r>
            <a:endParaRPr lang="th-TH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85852" y="1785926"/>
            <a:ext cx="1233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3</a:t>
            </a:r>
            <a:r>
              <a:rPr lang="th-TH" sz="2400" b="1" dirty="0" smtClean="0"/>
              <a:t>. ภาคผนวก</a:t>
            </a:r>
            <a:endParaRPr lang="th-TH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2143116"/>
            <a:ext cx="34612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แบบสอบถาม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ค่าสถิติการวิเคราะห์ข้อมูล /เอกสารสนับสนุน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เอกสารอ้างอิง</a:t>
            </a:r>
            <a:endParaRPr lang="en-US" sz="20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000" dirty="0" smtClean="0"/>
              <a:t> </a:t>
            </a:r>
            <a:r>
              <a:rPr lang="th-TH" sz="2000" dirty="0" smtClean="0"/>
              <a:t>ประวัติผู้วิจัย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658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15.1 </a:t>
            </a:r>
            <a:r>
              <a:rPr lang="th-TH" sz="3200" b="1" dirty="0" smtClean="0">
                <a:solidFill>
                  <a:schemeClr val="bg1"/>
                </a:solidFill>
              </a:rPr>
              <a:t>การจัดทำรายงานการวิจัยการตลาด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46544" y="600055"/>
            <a:ext cx="5038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15.1.3 </a:t>
            </a:r>
            <a:r>
              <a:rPr lang="th-TH" sz="2800" b="1" dirty="0" smtClean="0">
                <a:solidFill>
                  <a:schemeClr val="bg1"/>
                </a:solidFill>
              </a:rPr>
              <a:t>คุณสมบัติของรายงานการวิจัยการตลาดที่ดี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786" y="1285860"/>
            <a:ext cx="4083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รายงานวิจัยการตลาดที่ดีมีคุณสมบัติดังนี้</a:t>
            </a:r>
            <a:endParaRPr lang="th-TH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43042" y="2000240"/>
            <a:ext cx="579870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จัดทำอย่างประณีต 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ใช้ภาษาอย่างถูกต้อง เหมาะสม และไม่ใช้คำหรือประโยคเชิงลบ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ใช้รูปแบบตัวอักษรและขนาดที่อ่านง่าย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อธิบายแบบตรงประเด็น ไม่ใช้คำพูดฟุ่มเฟือย เนื้อหามีความกระชับ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เนื้อหาถูกจัดลำดับให้ผู้อ่านสามารถติดตามได้อย่างราบรื่น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ตอบวัตถุประสงค์อย่างชัดเจน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ใช้ภาพประกอบแทนการสรุปข้อมูล</a:t>
            </a:r>
            <a:endParaRPr lang="en-US" sz="2400" b="1" dirty="0" smtClean="0"/>
          </a:p>
          <a:p>
            <a:pPr lvl="0" indent="-180000">
              <a:buFont typeface="+mj-lt"/>
              <a:buAutoNum type="arabicPeriod"/>
            </a:pPr>
            <a:r>
              <a:rPr lang="en-US" sz="2400" b="1" dirty="0" smtClean="0"/>
              <a:t> </a:t>
            </a:r>
            <a:r>
              <a:rPr lang="th-TH" sz="2400" b="1" dirty="0" smtClean="0"/>
              <a:t>สามารถสร้างความน่าเชื่อถือให้กับผู้อ่าน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12490</TotalTime>
  <Words>1532</Words>
  <Application>Microsoft Office PowerPoint</Application>
  <PresentationFormat>On-screen Show (4:3)</PresentationFormat>
  <Paragraphs>257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Angsana New</vt:lpstr>
      <vt:lpstr>Arial</vt:lpstr>
      <vt:lpstr>Calibri</vt:lpstr>
      <vt:lpstr>Cordia New</vt:lpstr>
      <vt:lpstr>Courier New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1430</cp:revision>
  <dcterms:created xsi:type="dcterms:W3CDTF">2011-07-14T07:15:29Z</dcterms:created>
  <dcterms:modified xsi:type="dcterms:W3CDTF">2018-06-06T02:35:18Z</dcterms:modified>
</cp:coreProperties>
</file>